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7" r:id="rId4"/>
    <p:sldId id="271" r:id="rId5"/>
    <p:sldId id="269" r:id="rId6"/>
    <p:sldId id="270" r:id="rId7"/>
    <p:sldId id="26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FE5"/>
    <a:srgbClr val="D09E00"/>
    <a:srgbClr val="649B3F"/>
    <a:srgbClr val="71AE48"/>
    <a:srgbClr val="BC004C"/>
    <a:srgbClr val="85BD5F"/>
    <a:srgbClr val="DDEDD3"/>
    <a:srgbClr val="F1F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8501A-CB9E-45E0-A654-BC6090EB06D0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2B6DD-6236-4AE9-9D9D-00F0944003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35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2B6DD-6236-4AE9-9D9D-00F0944003F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02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E561-362B-4A6E-91CA-0B8E5AA4E3C1}" type="datetime1">
              <a:rPr lang="fr-FR" smtClean="0"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54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D0868-4E49-4AC6-AA05-A59973FECD96}" type="datetime1">
              <a:rPr lang="fr-FR" smtClean="0"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42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B4F7-DE48-4387-90F2-1CDBDE95FC0F}" type="datetime1">
              <a:rPr lang="fr-FR" smtClean="0"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14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156B3-40B4-4D22-9D57-2CBF4118952C}" type="datetime1">
              <a:rPr lang="fr-FR" smtClean="0"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82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ADD6-1390-4EA6-A834-1E780FE23479}" type="datetime1">
              <a:rPr lang="fr-FR" smtClean="0"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74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1103-AA0A-4987-BC5B-0EBE6E60AF1D}" type="datetime1">
              <a:rPr lang="fr-FR" smtClean="0"/>
              <a:t>27/01/2022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9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753F-F193-4D47-B1EC-472BA2C207EB}" type="datetime1">
              <a:rPr lang="fr-FR" smtClean="0"/>
              <a:t>27/01/2022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4192-8F80-4A39-B407-78625080C3B5}" type="datetime1">
              <a:rPr lang="fr-FR" smtClean="0"/>
              <a:t>27/01/2022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15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6CAC3-332C-4BC7-8367-5D8BA4D4F28E}" type="datetime1">
              <a:rPr lang="fr-FR" smtClean="0"/>
              <a:t>27/01/2022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51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B377-4A17-40A0-A1C9-17D9DF8AE91C}" type="datetime1">
              <a:rPr lang="fr-FR" smtClean="0"/>
              <a:t>27/01/2022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92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A81F-1A03-462A-937B-59F1C27E8987}" type="datetime1">
              <a:rPr lang="fr-FR" smtClean="0"/>
              <a:t>27/01/2022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82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BC9B3-E5B3-481A-BBEA-134EB435C217}" type="datetime1">
              <a:rPr lang="fr-FR" smtClean="0"/>
              <a:t>27/01/2022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Association Pierre Clément 4, rue Wencker - B.P. 362 - 67009 Strasbourg cedex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9E41F-0A79-4998-B9BB-5E1FAC819F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11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5000" advTm="10000">
        <p14:reveal/>
      </p:transition>
    </mc:Choice>
    <mc:Fallback xmlns="">
      <p:transition spd="slow" advTm="10000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association-pierre-clement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ssociation@pierre-clement.fr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JeeYoqTcd0" TargetMode="External"/><Relationship Id="rId2" Type="http://schemas.openxmlformats.org/officeDocument/2006/relationships/hyperlink" Target="http://www.association-pierre-clement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s://www.facebook.com/asso.pierre.clement/" TargetMode="Externa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0969" y="218035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CHANGEONS NOTRE REGARD </a:t>
            </a:r>
            <a:br>
              <a:rPr lang="fr-FR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SUR LA FIN DE VIE ET LE DEUIL</a:t>
            </a:r>
            <a:br>
              <a:rPr lang="fr-FR" dirty="0">
                <a:solidFill>
                  <a:schemeClr val="bg2">
                    <a:lumMod val="25000"/>
                  </a:schemeClr>
                </a:solidFill>
              </a:rPr>
            </a:b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0969" y="4142952"/>
            <a:ext cx="9144000" cy="1655762"/>
          </a:xfrm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Soins palliatifs – Accompagnement de personnes en fin de vie</a:t>
            </a:r>
          </a:p>
        </p:txBody>
      </p:sp>
      <p:pic>
        <p:nvPicPr>
          <p:cNvPr id="4" name="Image 3" descr="Logo de l'Association Pierre Clémen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98" y="428626"/>
            <a:ext cx="3600450" cy="129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Maladie grave en institut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880" y="4970833"/>
            <a:ext cx="191833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Deuil des adulte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904" y="4941623"/>
            <a:ext cx="200025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Deuil des enfants et adolescents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301" y="4942258"/>
            <a:ext cx="1999615" cy="133286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12192000" cy="501650"/>
          </a:xfrm>
          <a:noFill/>
        </p:spPr>
        <p:txBody>
          <a:bodyPr/>
          <a:lstStyle/>
          <a:p>
            <a:endParaRPr lang="fr-FR" sz="1000" dirty="0"/>
          </a:p>
          <a:p>
            <a:r>
              <a:rPr lang="fr-FR" sz="1000" dirty="0"/>
              <a:t>Association Pierre Clément 4, rue </a:t>
            </a:r>
            <a:r>
              <a:rPr lang="fr-FR" sz="1000" dirty="0" err="1"/>
              <a:t>Wencker</a:t>
            </a:r>
            <a:r>
              <a:rPr lang="fr-FR" sz="1000" dirty="0"/>
              <a:t> - B.P. 362 - 67009 Strasbourg cedex - tel 03 88 35 18 81 - </a:t>
            </a:r>
            <a:r>
              <a:rPr lang="fr-FR" sz="1000" dirty="0">
                <a:hlinkClick r:id="rId6"/>
              </a:rPr>
              <a:t>association@pierre-clement.fr</a:t>
            </a:r>
            <a:r>
              <a:rPr lang="fr-FR" sz="1000" dirty="0"/>
              <a:t> - </a:t>
            </a:r>
            <a:r>
              <a:rPr lang="fr-FR" sz="1000" dirty="0">
                <a:hlinkClick r:id="rId7"/>
              </a:rPr>
              <a:t>www.association-pierre-clement.fr</a:t>
            </a:r>
            <a:endParaRPr lang="fr-FR" sz="1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253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">
        <p14:doors dir="vert"/>
      </p:transition>
    </mc:Choice>
    <mc:Fallback xmlns="">
      <p:transition spd="slow" advClick="0" advTm="2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0749" y="356547"/>
            <a:ext cx="10515600" cy="1325563"/>
          </a:xfrm>
          <a:ln cmpd="sng">
            <a:noFill/>
          </a:ln>
        </p:spPr>
        <p:txBody>
          <a:bodyPr/>
          <a:lstStyle/>
          <a:p>
            <a:r>
              <a:rPr lang="fr-FR" b="1">
                <a:solidFill>
                  <a:schemeClr val="accent6">
                    <a:lumMod val="75000"/>
                  </a:schemeClr>
                </a:solidFill>
              </a:rPr>
              <a:t>L’Association Pierre Clément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7522" y="1597863"/>
            <a:ext cx="10184269" cy="1631145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3000" dirty="0"/>
              <a:t>Fondée en 1986 par Jeanne-Andrée Munch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000" dirty="0"/>
              <a:t>Membre fondateur de la SFAP (Société française de soins palliatifs)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000" dirty="0"/>
              <a:t>Association reconnue mission d’utilité publique le 19 août 1991</a:t>
            </a:r>
          </a:p>
          <a:p>
            <a:endParaRPr lang="fr-FR" dirty="0"/>
          </a:p>
          <a:p>
            <a:pPr marL="1371600" lvl="3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993776" y="3426123"/>
            <a:ext cx="7360024" cy="88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400 membres 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fr-FR" dirty="0"/>
          </a:p>
          <a:p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239753" y="4168335"/>
            <a:ext cx="7360024" cy="88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  <a:ea typeface="+mj-ea"/>
                <a:cs typeface="+mj-cs"/>
              </a:rPr>
              <a:t>110 bénévoles d’accompagnement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5420" y="4091129"/>
            <a:ext cx="444293" cy="83440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292801" y="3577990"/>
            <a:ext cx="669312" cy="102627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6600" y="4800156"/>
            <a:ext cx="433355" cy="564179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431" y="4470324"/>
            <a:ext cx="444293" cy="834403"/>
          </a:xfrm>
          <a:prstGeom prst="rect">
            <a:avLst/>
          </a:prstGeom>
        </p:spPr>
      </p:pic>
      <p:pic>
        <p:nvPicPr>
          <p:cNvPr id="14" name="Image 13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657" y="5202918"/>
            <a:ext cx="276225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390" y="4470324"/>
            <a:ext cx="276225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3565917" y="4168384"/>
            <a:ext cx="470598" cy="721582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8778" y="5052533"/>
            <a:ext cx="323116" cy="420660"/>
          </a:xfrm>
          <a:prstGeom prst="rect">
            <a:avLst/>
          </a:prstGeom>
        </p:spPr>
      </p:pic>
      <p:sp>
        <p:nvSpPr>
          <p:cNvPr id="20" name="Espace réservé du contenu 2"/>
          <p:cNvSpPr txBox="1">
            <a:spLocks/>
          </p:cNvSpPr>
          <p:nvPr/>
        </p:nvSpPr>
        <p:spPr>
          <a:xfrm>
            <a:off x="4831976" y="4885779"/>
            <a:ext cx="7360024" cy="88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1 équipe de bénévoles administratifs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4481128"/>
      </p:ext>
    </p:extLst>
  </p:cSld>
  <p:clrMapOvr>
    <a:masterClrMapping/>
  </p:clrMapOvr>
  <p:transition spd="med"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7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7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75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75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75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4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10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916169" y="3720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Nos missions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5682" y="1448169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Accompagner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669142" y="2150025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bénévolement les personnes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69142" y="2702203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en situation de maladie grave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69142" y="3292536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de fin de vie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69142" y="3926571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de deuil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529" y="2013857"/>
            <a:ext cx="4311611" cy="285693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045682" y="4942903"/>
            <a:ext cx="9405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Former les bénévoles, les aidants et </a:t>
            </a:r>
          </a:p>
          <a:p>
            <a:r>
              <a:rPr lang="fr-FR" sz="3600" b="1" dirty="0"/>
              <a:t>      les professionnels</a:t>
            </a:r>
          </a:p>
        </p:txBody>
      </p:sp>
    </p:spTree>
    <p:extLst>
      <p:ext uri="{BB962C8B-B14F-4D97-AF65-F5344CB8AC3E}">
        <p14:creationId xmlns:p14="http://schemas.microsoft.com/office/powerpoint/2010/main" val="343414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75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75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907396" y="34851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Nos actions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52576" y="1440627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Faire connaître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69142" y="1890890"/>
            <a:ext cx="9405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les soins palliatifs</a:t>
            </a:r>
          </a:p>
          <a:p>
            <a:r>
              <a:rPr lang="fr-FR" sz="3600" dirty="0"/>
              <a:t>le soutien au deuil</a:t>
            </a:r>
          </a:p>
        </p:txBody>
      </p:sp>
      <p:sp>
        <p:nvSpPr>
          <p:cNvPr id="9" name="Rectangle 8"/>
          <p:cNvSpPr/>
          <p:nvPr/>
        </p:nvSpPr>
        <p:spPr>
          <a:xfrm>
            <a:off x="1643688" y="5342120"/>
            <a:ext cx="9405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textes législatifs autour de la fin de vie bibliothèque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8012" y="3130142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Accueillir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69142" y="3616020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en entretiens individuels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69142" y="4116453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/>
              <a:t>en groupes de soutien (adultes, enfants, parents)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3842" y="1303020"/>
            <a:ext cx="3123784" cy="212894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7965" y="4702366"/>
            <a:ext cx="1999661" cy="132904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52576" y="4803629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fr-FR" sz="3600" b="1" dirty="0"/>
              <a:t>Informer </a:t>
            </a:r>
          </a:p>
        </p:txBody>
      </p:sp>
    </p:spTree>
    <p:extLst>
      <p:ext uri="{BB962C8B-B14F-4D97-AF65-F5344CB8AC3E}">
        <p14:creationId xmlns:p14="http://schemas.microsoft.com/office/powerpoint/2010/main" val="226838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916172" y="3496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Nos bénévoles sont présents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6172" y="1527758"/>
            <a:ext cx="72496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/>
              <a:t>en structures hospitalières, soins palliatifs, maisons de retraite, EPHAD</a:t>
            </a:r>
          </a:p>
        </p:txBody>
      </p:sp>
      <p:sp>
        <p:nvSpPr>
          <p:cNvPr id="8" name="Rectangle 7"/>
          <p:cNvSpPr/>
          <p:nvPr/>
        </p:nvSpPr>
        <p:spPr>
          <a:xfrm>
            <a:off x="3302465" y="3763304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Communauté urbaine de Strasbourg</a:t>
            </a:r>
          </a:p>
        </p:txBody>
      </p:sp>
      <p:sp>
        <p:nvSpPr>
          <p:cNvPr id="9" name="Rectangle 8"/>
          <p:cNvSpPr/>
          <p:nvPr/>
        </p:nvSpPr>
        <p:spPr>
          <a:xfrm>
            <a:off x="5459738" y="2944153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649B3F"/>
                </a:solidFill>
              </a:rPr>
              <a:t>Haguenau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72856" y="4318942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D09E00"/>
                </a:solidFill>
              </a:rPr>
              <a:t>Saverne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81486" y="4733925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C00000"/>
                </a:solidFill>
              </a:rPr>
              <a:t>Sélestat</a:t>
            </a:r>
            <a:r>
              <a:rPr lang="fr-FR" sz="3600" dirty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60142" y="5557331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Colmar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45341" y="3119867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Dieuze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19536" y="4669089"/>
            <a:ext cx="9405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Sarrebourg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1281" y="1515279"/>
            <a:ext cx="3465286" cy="4742348"/>
          </a:xfrm>
          <a:prstGeom prst="rect">
            <a:avLst/>
          </a:prstGeom>
          <a:effectLst>
            <a:outerShdw blurRad="63500" dist="25400" dir="18900000" algn="bl" rotWithShape="0">
              <a:prstClr val="black">
                <a:alpha val="70000"/>
              </a:prstClr>
            </a:outerShdw>
          </a:effectLst>
        </p:spPr>
      </p:pic>
      <p:sp>
        <p:nvSpPr>
          <p:cNvPr id="15" name="Rectangle 14"/>
          <p:cNvSpPr/>
          <p:nvPr/>
        </p:nvSpPr>
        <p:spPr>
          <a:xfrm>
            <a:off x="1010598" y="5578732"/>
            <a:ext cx="6749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/>
              <a:t>et à domicile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88245" y="3093309"/>
            <a:ext cx="3762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Bischwiller</a:t>
            </a:r>
          </a:p>
        </p:txBody>
      </p:sp>
    </p:spTree>
    <p:extLst>
      <p:ext uri="{BB962C8B-B14F-4D97-AF65-F5344CB8AC3E}">
        <p14:creationId xmlns:p14="http://schemas.microsoft.com/office/powerpoint/2010/main" val="66329147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7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7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7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7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928255" y="3449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Quelques chiffres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69142" y="3548737"/>
            <a:ext cx="9405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>
                <a:solidFill>
                  <a:schemeClr val="accent6">
                    <a:lumMod val="75000"/>
                  </a:schemeClr>
                </a:solidFill>
              </a:rPr>
              <a:t>16 900 heures de présence en structures hospitalières et entreprises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949035" y="1525303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30 conventions signées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69142" y="4892445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>
                <a:solidFill>
                  <a:srgbClr val="D09E00"/>
                </a:solidFill>
              </a:rPr>
              <a:t>850 heures de présence à domicile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69142" y="5734110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/>
              <a:t>660 heures de soutien au deuil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61888" y="2710032"/>
            <a:ext cx="9405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fr-FR" sz="3600" dirty="0"/>
              <a:t>20 bénévoles formés par an</a:t>
            </a:r>
          </a:p>
        </p:txBody>
      </p:sp>
    </p:spTree>
    <p:extLst>
      <p:ext uri="{BB962C8B-B14F-4D97-AF65-F5344CB8AC3E}">
        <p14:creationId xmlns:p14="http://schemas.microsoft.com/office/powerpoint/2010/main" val="47001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928836" y="327201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Vous avez des questions,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676400" y="11103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besoin de parler…</a:t>
            </a:r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28836" y="2680279"/>
            <a:ext cx="11162392" cy="1218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Nous sommes à votre écoute </a:t>
            </a:r>
          </a:p>
          <a:p>
            <a:pPr>
              <a:spcBef>
                <a:spcPts val="600"/>
              </a:spcBef>
            </a:pP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du lundi au vendredi de 9h à 17h </a:t>
            </a:r>
          </a:p>
          <a:p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45144" y="3796335"/>
            <a:ext cx="11669484" cy="264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500"/>
              </a:spcBef>
            </a:pPr>
            <a:r>
              <a:rPr lang="fr-FR" sz="3000" dirty="0">
                <a:latin typeface="+mn-lt"/>
              </a:rPr>
              <a:t>4 rue </a:t>
            </a:r>
            <a:r>
              <a:rPr lang="fr-FR" sz="3000" dirty="0" err="1">
                <a:latin typeface="+mn-lt"/>
              </a:rPr>
              <a:t>Wencker</a:t>
            </a:r>
            <a:r>
              <a:rPr lang="fr-FR" sz="3000" dirty="0">
                <a:latin typeface="+mn-lt"/>
              </a:rPr>
              <a:t> STRASBOURG, tram C, arrêt Gallia</a:t>
            </a:r>
          </a:p>
          <a:p>
            <a:pPr algn="ctr">
              <a:spcBef>
                <a:spcPts val="500"/>
              </a:spcBef>
            </a:pPr>
            <a:endParaRPr lang="fr-FR" sz="1200" dirty="0">
              <a:latin typeface="+mn-lt"/>
            </a:endParaRPr>
          </a:p>
          <a:p>
            <a:pPr algn="ctr">
              <a:spcBef>
                <a:spcPts val="500"/>
              </a:spcBef>
            </a:pPr>
            <a:r>
              <a:rPr lang="fr-FR" sz="6500" dirty="0">
                <a:latin typeface="+mn-lt"/>
              </a:rPr>
              <a:t>03 88 35 18 81 </a:t>
            </a:r>
          </a:p>
          <a:p>
            <a:pPr algn="ctr">
              <a:spcBef>
                <a:spcPts val="500"/>
              </a:spcBef>
            </a:pPr>
            <a:r>
              <a:rPr lang="fr-FR" sz="3000" dirty="0">
                <a:latin typeface="+mn-lt"/>
              </a:rPr>
              <a:t>association@pierre-clement.fr </a:t>
            </a:r>
          </a:p>
          <a:p>
            <a:pPr algn="ctr">
              <a:spcBef>
                <a:spcPts val="500"/>
              </a:spcBef>
            </a:pPr>
            <a:endParaRPr lang="fr-FR" sz="1300" dirty="0">
              <a:latin typeface="+mn-lt"/>
            </a:endParaRPr>
          </a:p>
          <a:p>
            <a:pPr algn="ctr">
              <a:spcBef>
                <a:spcPts val="500"/>
              </a:spcBef>
            </a:pPr>
            <a:r>
              <a:rPr lang="fr-FR" sz="3500" dirty="0">
                <a:latin typeface="+mn-lt"/>
                <a:hlinkClick r:id="rId2"/>
              </a:rPr>
              <a:t>www.association-pierre-clement.fr</a:t>
            </a:r>
            <a:endParaRPr lang="fr-FR" sz="3500" dirty="0">
              <a:latin typeface="+mn-lt"/>
            </a:endParaRPr>
          </a:p>
        </p:txBody>
      </p:sp>
      <p:pic>
        <p:nvPicPr>
          <p:cNvPr id="10" name="Espace réservé du contenu 6">
            <a:hlinkClick r:id="rId3"/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r="58720"/>
          <a:stretch/>
        </p:blipFill>
        <p:spPr>
          <a:xfrm>
            <a:off x="8727904" y="82860"/>
            <a:ext cx="3093417" cy="2700792"/>
          </a:xfrm>
          <a:prstGeom prst="rect">
            <a:avLst/>
          </a:prstGeom>
        </p:spPr>
      </p:pic>
      <p:pic>
        <p:nvPicPr>
          <p:cNvPr id="12" name="Image 11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73758" y="5566422"/>
            <a:ext cx="724985" cy="89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4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000">
        <p:fade/>
      </p:transition>
    </mc:Choice>
    <mc:Fallback xmlns="">
      <p:transition spd="med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272</Words>
  <Application>Microsoft Office PowerPoint</Application>
  <PresentationFormat>Grand écran</PresentationFormat>
  <Paragraphs>57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CHANGEONS NOTRE REGARD  SUR LA FIN DE VIE ET LE DEUIL </vt:lpstr>
      <vt:lpstr>L’Association Pierre Clément</vt:lpstr>
      <vt:lpstr>Présentation PowerPoint</vt:lpstr>
      <vt:lpstr>Présentation PowerPoint</vt:lpstr>
      <vt:lpstr>Présentation PowerPoint</vt:lpstr>
      <vt:lpstr>Présentation PowerPoint</vt:lpstr>
      <vt:lpstr>Vous avez des questions,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CHANGEONS NOTRE REGARD  SUR LA FIN DE VIE ET LE DEUIL</dc:title>
  <dc:creator>Utilisateur</dc:creator>
  <cp:lastModifiedBy>Stenger Marie</cp:lastModifiedBy>
  <cp:revision>110</cp:revision>
  <dcterms:created xsi:type="dcterms:W3CDTF">2018-01-25T17:58:42Z</dcterms:created>
  <dcterms:modified xsi:type="dcterms:W3CDTF">2022-01-27T15:33:51Z</dcterms:modified>
</cp:coreProperties>
</file>